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62" autoAdjust="0"/>
    <p:restoredTop sz="94660"/>
  </p:normalViewPr>
  <p:slideViewPr>
    <p:cSldViewPr snapToGrid="0">
      <p:cViewPr varScale="1">
        <p:scale>
          <a:sx n="74" d="100"/>
          <a:sy n="74" d="100"/>
        </p:scale>
        <p:origin x="5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4/12/2020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1558636"/>
            <a:ext cx="8915399" cy="3218745"/>
          </a:xfrm>
        </p:spPr>
        <p:txBody>
          <a:bodyPr>
            <a:normAutofit fontScale="90000"/>
          </a:bodyPr>
          <a:lstStyle/>
          <a:p>
            <a:r>
              <a:rPr lang="en-US" dirty="0">
                <a:solidFill>
                  <a:srgbClr val="FF0000"/>
                </a:solidFill>
              </a:rPr>
              <a:t>Communications and Information Technology Communication in Saudi Arabia</a:t>
            </a:r>
          </a:p>
        </p:txBody>
      </p:sp>
      <p:sp>
        <p:nvSpPr>
          <p:cNvPr id="3" name="Subtitle 2"/>
          <p:cNvSpPr>
            <a:spLocks noGrp="1"/>
          </p:cNvSpPr>
          <p:nvPr>
            <p:ph type="subTitle" idx="1"/>
          </p:nvPr>
        </p:nvSpPr>
        <p:spPr>
          <a:xfrm>
            <a:off x="2327565" y="4777381"/>
            <a:ext cx="9864435" cy="2537819"/>
          </a:xfrm>
        </p:spPr>
        <p:txBody>
          <a:bodyPr>
            <a:normAutofit/>
          </a:bodyPr>
          <a:lstStyle/>
          <a:p>
            <a:r>
              <a:rPr lang="en-US" dirty="0"/>
              <a:t>Student’s Name</a:t>
            </a:r>
          </a:p>
          <a:p>
            <a:r>
              <a:rPr lang="en-US" dirty="0"/>
              <a:t>Institutional Affiliation</a:t>
            </a:r>
          </a:p>
          <a:p>
            <a:r>
              <a:rPr lang="en-US" dirty="0"/>
              <a:t>Course Name</a:t>
            </a:r>
          </a:p>
          <a:p>
            <a:r>
              <a:rPr lang="en-US" dirty="0"/>
              <a:t>Professor’s Name</a:t>
            </a:r>
          </a:p>
          <a:p>
            <a:r>
              <a:rPr lang="en-US" dirty="0"/>
              <a:t>Assignment Due Date</a:t>
            </a:r>
          </a:p>
          <a:p>
            <a:endParaRPr lang="en-US" dirty="0"/>
          </a:p>
        </p:txBody>
      </p:sp>
    </p:spTree>
    <p:extLst>
      <p:ext uri="{BB962C8B-B14F-4D97-AF65-F5344CB8AC3E}">
        <p14:creationId xmlns:p14="http://schemas.microsoft.com/office/powerpoint/2010/main" val="13276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Saudi Arabia: Communications and Information Technology Communication</a:t>
            </a:r>
          </a:p>
        </p:txBody>
      </p:sp>
      <p:sp>
        <p:nvSpPr>
          <p:cNvPr id="3" name="Content Placeholder 2"/>
          <p:cNvSpPr>
            <a:spLocks noGrp="1"/>
          </p:cNvSpPr>
          <p:nvPr>
            <p:ph idx="1"/>
          </p:nvPr>
        </p:nvSpPr>
        <p:spPr/>
        <p:txBody>
          <a:bodyPr/>
          <a:lstStyle/>
          <a:p>
            <a:r>
              <a:rPr lang="en-US" dirty="0"/>
              <a:t> </a:t>
            </a:r>
            <a:r>
              <a:rPr lang="en-US" sz="2400" dirty="0"/>
              <a:t>In Saudi Arabia, the communications and Information Technology Commission (CITC) main aim is to promote the information and communications sectors with a competitive competition</a:t>
            </a:r>
            <a:r>
              <a:rPr lang="en-US" sz="2400" dirty="0" smtClean="0"/>
              <a:t>.</a:t>
            </a:r>
          </a:p>
          <a:p>
            <a:r>
              <a:rPr lang="en-US" sz="2400" dirty="0" smtClean="0"/>
              <a:t> </a:t>
            </a:r>
            <a:r>
              <a:rPr lang="en-US" sz="2400" dirty="0"/>
              <a:t>The work in developing new information technologies and also protects the interests of people that use telecommunications (Simsim,2011). </a:t>
            </a:r>
          </a:p>
        </p:txBody>
      </p:sp>
    </p:spTree>
    <p:extLst>
      <p:ext uri="{BB962C8B-B14F-4D97-AF65-F5344CB8AC3E}">
        <p14:creationId xmlns:p14="http://schemas.microsoft.com/office/powerpoint/2010/main" val="1385980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sz="2000" dirty="0" smtClean="0"/>
              <a:t>These </a:t>
            </a:r>
            <a:r>
              <a:rPr lang="en-US" sz="2000" dirty="0"/>
              <a:t>commissions are also responsible for internet regulation and firewall hosting which works in blocking access to different websites by thousands of people mainly because of the political and sexual content online</a:t>
            </a:r>
            <a:r>
              <a:rPr lang="en-US" sz="2000" dirty="0" smtClean="0"/>
              <a:t>.</a:t>
            </a:r>
          </a:p>
          <a:p>
            <a:r>
              <a:rPr lang="en-US" sz="2000" dirty="0" smtClean="0"/>
              <a:t> </a:t>
            </a:r>
            <a:r>
              <a:rPr lang="en-US" sz="2000" dirty="0"/>
              <a:t>Saudi Arabia's internet authorities have blocked </a:t>
            </a:r>
            <a:r>
              <a:rPr lang="en-US" sz="2000" dirty="0" err="1"/>
              <a:t>Megaupload</a:t>
            </a:r>
            <a:r>
              <a:rPr lang="en-US" sz="2000" dirty="0"/>
              <a:t> access intermittently. </a:t>
            </a:r>
            <a:endParaRPr lang="en-US" sz="2000" dirty="0" smtClean="0"/>
          </a:p>
          <a:p>
            <a:r>
              <a:rPr lang="en-US" sz="2000" dirty="0" smtClean="0"/>
              <a:t>Saudi </a:t>
            </a:r>
            <a:r>
              <a:rPr lang="en-US" sz="2000" dirty="0"/>
              <a:t>Arabia's government has started an ICT national strategy level to it to a knowledge society. </a:t>
            </a:r>
            <a:endParaRPr lang="en-US" sz="2000" dirty="0" smtClean="0"/>
          </a:p>
          <a:p>
            <a:r>
              <a:rPr lang="en-US" sz="2000" dirty="0" smtClean="0"/>
              <a:t>The </a:t>
            </a:r>
            <a:r>
              <a:rPr lang="en-US" sz="2000" dirty="0"/>
              <a:t>industries in this country occupy information technology and telecommunications representing 51 and 55 percent.</a:t>
            </a:r>
          </a:p>
        </p:txBody>
      </p:sp>
    </p:spTree>
    <p:extLst>
      <p:ext uri="{BB962C8B-B14F-4D97-AF65-F5344CB8AC3E}">
        <p14:creationId xmlns:p14="http://schemas.microsoft.com/office/powerpoint/2010/main" val="93443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pic>
        <p:nvPicPr>
          <p:cNvPr id="4" name="Content Placeholder 3"/>
          <p:cNvPicPr>
            <a:picLocks noGrp="1" noChangeAspect="1"/>
          </p:cNvPicPr>
          <p:nvPr>
            <p:ph idx="1"/>
          </p:nvPr>
        </p:nvPicPr>
        <p:blipFill>
          <a:blip r:embed="rId2"/>
          <a:stretch>
            <a:fillRect/>
          </a:stretch>
        </p:blipFill>
        <p:spPr>
          <a:xfrm>
            <a:off x="4751570" y="2870481"/>
            <a:ext cx="4590686" cy="2304488"/>
          </a:xfrm>
          <a:prstGeom prst="rect">
            <a:avLst/>
          </a:prstGeom>
        </p:spPr>
      </p:pic>
    </p:spTree>
    <p:extLst>
      <p:ext uri="{BB962C8B-B14F-4D97-AF65-F5344CB8AC3E}">
        <p14:creationId xmlns:p14="http://schemas.microsoft.com/office/powerpoint/2010/main" val="1337756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509490"/>
          </a:xfrm>
        </p:spPr>
        <p:txBody>
          <a:bodyPr>
            <a:normAutofit fontScale="90000"/>
          </a:bodyPr>
          <a:lstStyle/>
          <a:p>
            <a:r>
              <a:rPr lang="en-US" dirty="0">
                <a:solidFill>
                  <a:srgbClr val="FF0000"/>
                </a:solidFill>
              </a:rPr>
              <a:t>E-COMMERCE</a:t>
            </a:r>
            <a:br>
              <a:rPr lang="en-US" dirty="0">
                <a:solidFill>
                  <a:srgbClr val="FF0000"/>
                </a:solidFill>
              </a:rPr>
            </a:br>
            <a:r>
              <a:rPr lang="en-US" dirty="0">
                <a:solidFill>
                  <a:srgbClr val="FF0000"/>
                </a:solidFill>
              </a:rPr>
              <a:t>CITC in Saudi adds more New apps to the delivery approved apps list.</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They said that the main aim of this is measure is to meet the service's delivery during this period through electronic applications due to the demand increase. </a:t>
            </a:r>
            <a:endParaRPr lang="en-US" dirty="0" smtClean="0"/>
          </a:p>
          <a:p>
            <a:r>
              <a:rPr lang="en-US" dirty="0" smtClean="0"/>
              <a:t>The </a:t>
            </a:r>
            <a:r>
              <a:rPr lang="en-US" dirty="0"/>
              <a:t>number of apps brought the total to twenty. The service delivery providers were issued with directives by the CITC to take several precautionary measures in preventing coronavirus spread. </a:t>
            </a:r>
            <a:endParaRPr lang="en-US" dirty="0" smtClean="0"/>
          </a:p>
          <a:p>
            <a:r>
              <a:rPr lang="en-US" dirty="0" smtClean="0"/>
              <a:t>Deliverymen </a:t>
            </a:r>
            <a:r>
              <a:rPr lang="en-US" dirty="0"/>
              <a:t>safety was to be verified daily by temperature checkups</a:t>
            </a:r>
            <a:r>
              <a:rPr lang="en-US" dirty="0" smtClean="0"/>
              <a:t>.</a:t>
            </a:r>
          </a:p>
          <a:p>
            <a:r>
              <a:rPr lang="en-US" dirty="0" smtClean="0"/>
              <a:t> </a:t>
            </a:r>
            <a:r>
              <a:rPr lang="en-US" dirty="0"/>
              <a:t>The commission has also emphasized the delivery of men's importance of maintaining hygiene through wearing gloves, hand sanitization and frequently changing their face masks (Alkhamisi,2013). </a:t>
            </a:r>
          </a:p>
        </p:txBody>
      </p:sp>
    </p:spTree>
    <p:extLst>
      <p:ext uri="{BB962C8B-B14F-4D97-AF65-F5344CB8AC3E}">
        <p14:creationId xmlns:p14="http://schemas.microsoft.com/office/powerpoint/2010/main" val="2018573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sz="2000" dirty="0" smtClean="0"/>
              <a:t>The </a:t>
            </a:r>
            <a:r>
              <a:rPr lang="en-US" sz="2000" dirty="0"/>
              <a:t>use of electronic payment systems, avoiding handshake and keeping a distance of two meters when delivering the orders is also advised</a:t>
            </a:r>
            <a:r>
              <a:rPr lang="en-US" sz="2000" dirty="0" smtClean="0"/>
              <a:t>.</a:t>
            </a:r>
          </a:p>
          <a:p>
            <a:r>
              <a:rPr lang="en-US" sz="2000" dirty="0" smtClean="0"/>
              <a:t> </a:t>
            </a:r>
            <a:r>
              <a:rPr lang="en-US" sz="2000" dirty="0"/>
              <a:t>It is also intensifying all the service provider's inspection and supervision to make use that all these rules are followed and the right measures taken to those who do not obey. </a:t>
            </a:r>
            <a:endParaRPr lang="en-US" sz="2000" dirty="0" smtClean="0"/>
          </a:p>
          <a:p>
            <a:r>
              <a:rPr lang="en-US" sz="2000" dirty="0" smtClean="0"/>
              <a:t>This </a:t>
            </a:r>
            <a:r>
              <a:rPr lang="en-US" sz="2000" dirty="0"/>
              <a:t>capability according to Saudi Press Company (SPA) has allowed people to optimize all the danger whether large or small.</a:t>
            </a:r>
          </a:p>
        </p:txBody>
      </p:sp>
    </p:spTree>
    <p:extLst>
      <p:ext uri="{BB962C8B-B14F-4D97-AF65-F5344CB8AC3E}">
        <p14:creationId xmlns:p14="http://schemas.microsoft.com/office/powerpoint/2010/main" val="3099543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pic>
        <p:nvPicPr>
          <p:cNvPr id="4" name="Content Placeholder 3"/>
          <p:cNvPicPr>
            <a:picLocks noGrp="1" noChangeAspect="1"/>
          </p:cNvPicPr>
          <p:nvPr>
            <p:ph idx="1"/>
          </p:nvPr>
        </p:nvPicPr>
        <p:blipFill>
          <a:blip r:embed="rId2"/>
          <a:stretch>
            <a:fillRect/>
          </a:stretch>
        </p:blipFill>
        <p:spPr>
          <a:xfrm>
            <a:off x="4864356" y="2864384"/>
            <a:ext cx="4365114" cy="2316681"/>
          </a:xfrm>
          <a:prstGeom prst="rect">
            <a:avLst/>
          </a:prstGeom>
        </p:spPr>
      </p:pic>
    </p:spTree>
    <p:extLst>
      <p:ext uri="{BB962C8B-B14F-4D97-AF65-F5344CB8AC3E}">
        <p14:creationId xmlns:p14="http://schemas.microsoft.com/office/powerpoint/2010/main" val="4082093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Foreign operators in Saudi Arabia to be granted with New Network licenses</a:t>
            </a:r>
          </a:p>
        </p:txBody>
      </p:sp>
      <p:sp>
        <p:nvSpPr>
          <p:cNvPr id="3" name="Content Placeholder 2"/>
          <p:cNvSpPr>
            <a:spLocks noGrp="1"/>
          </p:cNvSpPr>
          <p:nvPr>
            <p:ph idx="1"/>
          </p:nvPr>
        </p:nvSpPr>
        <p:spPr/>
        <p:txBody>
          <a:bodyPr>
            <a:normAutofit/>
          </a:bodyPr>
          <a:lstStyle/>
          <a:p>
            <a:r>
              <a:rPr lang="en-US" sz="2400" dirty="0"/>
              <a:t>There are plans to have its telecom sector opened to increase competition with the plans of awarding the foreign virtual operators with licenses. </a:t>
            </a:r>
            <a:endParaRPr lang="en-US" sz="2400" dirty="0" smtClean="0"/>
          </a:p>
          <a:p>
            <a:r>
              <a:rPr lang="en-US" sz="2400" dirty="0" smtClean="0"/>
              <a:t>This </a:t>
            </a:r>
            <a:r>
              <a:rPr lang="en-US" sz="2400" dirty="0"/>
              <a:t>is a huge plan form the Communication and Information </a:t>
            </a:r>
            <a:r>
              <a:rPr lang="en-US" sz="2400" dirty="0" smtClean="0"/>
              <a:t>Technology </a:t>
            </a:r>
            <a:r>
              <a:rPr lang="en-US" sz="2400" dirty="0"/>
              <a:t>Commission (CITC) to increase the sector of the ICT with a kingdom 50% increase and GPD with $13.3 </a:t>
            </a:r>
            <a:r>
              <a:rPr lang="en-US" sz="2400" dirty="0" smtClean="0"/>
              <a:t>billion.</a:t>
            </a:r>
            <a:endParaRPr lang="en-US" sz="2400" dirty="0"/>
          </a:p>
        </p:txBody>
      </p:sp>
    </p:spTree>
    <p:extLst>
      <p:ext uri="{BB962C8B-B14F-4D97-AF65-F5344CB8AC3E}">
        <p14:creationId xmlns:p14="http://schemas.microsoft.com/office/powerpoint/2010/main" val="807876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 There will be an increase in industries’ competition such as Zain, Mobility and Telecommunication’s innovation company. </a:t>
            </a:r>
            <a:endParaRPr lang="en-US" dirty="0" smtClean="0"/>
          </a:p>
          <a:p>
            <a:r>
              <a:rPr lang="en-US" dirty="0" smtClean="0"/>
              <a:t>MVNO </a:t>
            </a:r>
            <a:r>
              <a:rPr lang="en-US" dirty="0"/>
              <a:t>Licenses have also been offered to </a:t>
            </a:r>
            <a:r>
              <a:rPr lang="en-US" dirty="0" err="1"/>
              <a:t>Lebara</a:t>
            </a:r>
            <a:r>
              <a:rPr lang="en-US" dirty="0"/>
              <a:t>, Etihad </a:t>
            </a:r>
            <a:r>
              <a:rPr lang="en-US" dirty="0" err="1"/>
              <a:t>Jawraa</a:t>
            </a:r>
            <a:r>
              <a:rPr lang="en-US" dirty="0"/>
              <a:t> and virgin by the government which will enhance this sector’s investment prospects (Meddour,2011</a:t>
            </a:r>
            <a:r>
              <a:rPr lang="en-US" dirty="0" smtClean="0"/>
              <a:t>).</a:t>
            </a:r>
          </a:p>
          <a:p>
            <a:r>
              <a:rPr lang="en-US" dirty="0" smtClean="0"/>
              <a:t> </a:t>
            </a:r>
            <a:r>
              <a:rPr lang="en-US" dirty="0"/>
              <a:t>In Saudi Arabia, there are 43.8 million subscribers for the mobile network which of the total population penetrates at the rate of 129% using mobile phones. </a:t>
            </a:r>
            <a:endParaRPr lang="en-US" dirty="0" smtClean="0"/>
          </a:p>
          <a:p>
            <a:r>
              <a:rPr lang="en-US" dirty="0" smtClean="0"/>
              <a:t>This </a:t>
            </a:r>
            <a:r>
              <a:rPr lang="en-US" dirty="0"/>
              <a:t>country’s Information technology investment is being boosted by the tech-</a:t>
            </a:r>
            <a:r>
              <a:rPr lang="en-US" dirty="0" err="1"/>
              <a:t>savy</a:t>
            </a:r>
            <a:r>
              <a:rPr lang="en-US" dirty="0"/>
              <a:t> and young population with 585 of individuals under the age of thirty.</a:t>
            </a:r>
          </a:p>
        </p:txBody>
      </p:sp>
    </p:spTree>
    <p:extLst>
      <p:ext uri="{BB962C8B-B14F-4D97-AF65-F5344CB8AC3E}">
        <p14:creationId xmlns:p14="http://schemas.microsoft.com/office/powerpoint/2010/main" val="3513559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pic>
        <p:nvPicPr>
          <p:cNvPr id="4" name="Content Placeholder 3"/>
          <p:cNvPicPr>
            <a:picLocks noGrp="1" noChangeAspect="1"/>
          </p:cNvPicPr>
          <p:nvPr>
            <p:ph idx="1"/>
          </p:nvPr>
        </p:nvPicPr>
        <p:blipFill>
          <a:blip r:embed="rId2"/>
          <a:stretch>
            <a:fillRect/>
          </a:stretch>
        </p:blipFill>
        <p:spPr>
          <a:xfrm>
            <a:off x="5202713" y="2922301"/>
            <a:ext cx="3688400" cy="2200847"/>
          </a:xfrm>
          <a:prstGeom prst="rect">
            <a:avLst/>
          </a:prstGeom>
        </p:spPr>
      </p:pic>
    </p:spTree>
    <p:extLst>
      <p:ext uri="{BB962C8B-B14F-4D97-AF65-F5344CB8AC3E}">
        <p14:creationId xmlns:p14="http://schemas.microsoft.com/office/powerpoint/2010/main" val="1699968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09"/>
            <a:ext cx="8911687" cy="1925907"/>
          </a:xfrm>
        </p:spPr>
        <p:txBody>
          <a:bodyPr>
            <a:normAutofit fontScale="90000"/>
          </a:bodyPr>
          <a:lstStyle/>
          <a:p>
            <a:r>
              <a:rPr lang="en-US" dirty="0">
                <a:solidFill>
                  <a:srgbClr val="FF0000"/>
                </a:solidFill>
              </a:rPr>
              <a:t>TELECOMMUNICATIONS</a:t>
            </a:r>
            <a:br>
              <a:rPr lang="en-US" dirty="0">
                <a:solidFill>
                  <a:srgbClr val="FF0000"/>
                </a:solidFill>
              </a:rPr>
            </a:br>
            <a:r>
              <a:rPr lang="en-US" dirty="0">
                <a:solidFill>
                  <a:srgbClr val="FF0000"/>
                </a:solidFill>
              </a:rPr>
              <a:t>CITC in Saudi Arabia calls for applications to issue the foreign mobile virtual network operators with licenses.</a:t>
            </a:r>
            <a:r>
              <a:rPr lang="en-US" dirty="0"/>
              <a:t/>
            </a:r>
            <a:br>
              <a:rPr lang="en-US" dirty="0"/>
            </a:br>
            <a:endParaRPr lang="en-US" dirty="0"/>
          </a:p>
        </p:txBody>
      </p:sp>
      <p:sp>
        <p:nvSpPr>
          <p:cNvPr id="3" name="Content Placeholder 2"/>
          <p:cNvSpPr>
            <a:spLocks noGrp="1"/>
          </p:cNvSpPr>
          <p:nvPr>
            <p:ph idx="1"/>
          </p:nvPr>
        </p:nvSpPr>
        <p:spPr>
          <a:xfrm>
            <a:off x="2589212" y="2704562"/>
            <a:ext cx="8718439" cy="3206659"/>
          </a:xfrm>
        </p:spPr>
        <p:txBody>
          <a:bodyPr/>
          <a:lstStyle/>
          <a:p>
            <a:r>
              <a:rPr lang="en-US" dirty="0"/>
              <a:t> </a:t>
            </a:r>
            <a:r>
              <a:rPr lang="en-US" sz="2000" dirty="0"/>
              <a:t>Making such a decision will play an important role in achieving the 2030’s objective </a:t>
            </a:r>
            <a:r>
              <a:rPr lang="en-US" sz="2000" dirty="0" err="1"/>
              <a:t>vison</a:t>
            </a:r>
            <a:r>
              <a:rPr lang="en-US" sz="2000" dirty="0"/>
              <a:t> in Saudi Arabia to have the information technology and communication (ICT) dynamism sector through digital technologies use while developing the knowledge-based on the economy in this kingdom</a:t>
            </a:r>
            <a:r>
              <a:rPr lang="en-US" sz="2000" dirty="0" smtClean="0"/>
              <a:t>.</a:t>
            </a:r>
          </a:p>
          <a:p>
            <a:r>
              <a:rPr lang="en-US" sz="2000" dirty="0" smtClean="0"/>
              <a:t> </a:t>
            </a:r>
            <a:r>
              <a:rPr lang="en-US" sz="2000" dirty="0"/>
              <a:t>According to Saudi Arabia's CITCT, MENAFN released an RFA application request to make Foreign Mobile Virtual Network (MVNO) licenses to give them a chance of investing in KSA.</a:t>
            </a:r>
          </a:p>
        </p:txBody>
      </p:sp>
    </p:spTree>
    <p:extLst>
      <p:ext uri="{BB962C8B-B14F-4D97-AF65-F5344CB8AC3E}">
        <p14:creationId xmlns:p14="http://schemas.microsoft.com/office/powerpoint/2010/main" val="2050612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err="1"/>
              <a:t>Modi</a:t>
            </a:r>
            <a:r>
              <a:rPr lang="en-US" dirty="0"/>
              <a:t> in India calls for Communal Northeast Delhi mob ravages in brotherhood forms. </a:t>
            </a:r>
            <a:endParaRPr lang="en-US" dirty="0" smtClean="0"/>
          </a:p>
          <a:p>
            <a:r>
              <a:rPr lang="en-US" dirty="0" smtClean="0"/>
              <a:t>Saudi </a:t>
            </a:r>
            <a:r>
              <a:rPr lang="en-US" dirty="0"/>
              <a:t>Arabia was connected to telecommunications through the international Mobile Roaming by a bridge in 2013 which traditionally means that applications and issuance of Telecommunications licenses are approved with inclusive of internet access services, public radio and mobile virtual </a:t>
            </a:r>
            <a:r>
              <a:rPr lang="en-US" dirty="0" smtClean="0"/>
              <a:t>network operators</a:t>
            </a:r>
          </a:p>
          <a:p>
            <a:endParaRPr lang="en-US" dirty="0"/>
          </a:p>
        </p:txBody>
      </p:sp>
      <p:pic>
        <p:nvPicPr>
          <p:cNvPr id="4" name="Picture 3"/>
          <p:cNvPicPr>
            <a:picLocks noChangeAspect="1"/>
          </p:cNvPicPr>
          <p:nvPr/>
        </p:nvPicPr>
        <p:blipFill>
          <a:blip r:embed="rId2"/>
          <a:stretch>
            <a:fillRect/>
          </a:stretch>
        </p:blipFill>
        <p:spPr>
          <a:xfrm>
            <a:off x="4337610" y="4417469"/>
            <a:ext cx="2847079" cy="1603387"/>
          </a:xfrm>
          <a:prstGeom prst="rect">
            <a:avLst/>
          </a:prstGeom>
        </p:spPr>
      </p:pic>
    </p:spTree>
    <p:extLst>
      <p:ext uri="{BB962C8B-B14F-4D97-AF65-F5344CB8AC3E}">
        <p14:creationId xmlns:p14="http://schemas.microsoft.com/office/powerpoint/2010/main" val="2236457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Saudi MCIT, Nokia ink deal to set up a global software development unit </a:t>
            </a:r>
          </a:p>
        </p:txBody>
      </p:sp>
      <p:sp>
        <p:nvSpPr>
          <p:cNvPr id="3" name="Content Placeholder 2"/>
          <p:cNvSpPr>
            <a:spLocks noGrp="1"/>
          </p:cNvSpPr>
          <p:nvPr>
            <p:ph idx="1"/>
          </p:nvPr>
        </p:nvSpPr>
        <p:spPr/>
        <p:txBody>
          <a:bodyPr/>
          <a:lstStyle/>
          <a:p>
            <a:r>
              <a:rPr lang="en-US" dirty="0" smtClean="0"/>
              <a:t>Nokia </a:t>
            </a:r>
            <a:r>
              <a:rPr lang="en-US" dirty="0"/>
              <a:t>shall cooperate with Communications and Information Technology (CITC) and MCIT according to the memorandum on </a:t>
            </a:r>
            <a:r>
              <a:rPr lang="en-US" dirty="0" err="1"/>
              <a:t>IoT</a:t>
            </a:r>
            <a:r>
              <a:rPr lang="en-US" dirty="0"/>
              <a:t> and 5G initiatives and their usage ideas as per the standards from Nokia Company to support the kingdom to be at least with 5G and </a:t>
            </a:r>
            <a:r>
              <a:rPr lang="en-US" dirty="0" err="1"/>
              <a:t>IoT</a:t>
            </a:r>
            <a:r>
              <a:rPr lang="en-US" dirty="0"/>
              <a:t> technology in the MENA region (Abdelshafie,2014). </a:t>
            </a:r>
            <a:endParaRPr lang="en-US" dirty="0" smtClean="0"/>
          </a:p>
          <a:p>
            <a:r>
              <a:rPr lang="en-US" dirty="0"/>
              <a:t>Experts from Nokia will furnish advice and get engaged with the relevant stakeholders from CITC and MCIT on the future and current trends on technology and the impact they will bring on the economy, limited to but including technology updates, workshops, monetization studies, business case, and spectrum allocation</a:t>
            </a:r>
          </a:p>
        </p:txBody>
      </p:sp>
    </p:spTree>
    <p:extLst>
      <p:ext uri="{BB962C8B-B14F-4D97-AF65-F5344CB8AC3E}">
        <p14:creationId xmlns:p14="http://schemas.microsoft.com/office/powerpoint/2010/main" val="2806221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r>
              <a:rPr lang="en-US" dirty="0"/>
              <a:t>.5G which is Zain's extensive roll out the first phase covers more than twenty cities in Saudi Arabia and is supported by around two thousand towers of 5G making the region's largest network</a:t>
            </a:r>
            <a:r>
              <a:rPr lang="en-US" dirty="0" smtClean="0"/>
              <a:t>.</a:t>
            </a:r>
          </a:p>
          <a:p>
            <a:r>
              <a:rPr lang="en-US" dirty="0" smtClean="0"/>
              <a:t> </a:t>
            </a:r>
            <a:r>
              <a:rPr lang="en-US" dirty="0"/>
              <a:t>As the years go by, the network will cover more cities</a:t>
            </a:r>
            <a:r>
              <a:rPr lang="en-US" dirty="0" smtClean="0"/>
              <a:t>.</a:t>
            </a:r>
          </a:p>
          <a:p>
            <a:endParaRPr lang="en-US" dirty="0"/>
          </a:p>
        </p:txBody>
      </p:sp>
      <p:pic>
        <p:nvPicPr>
          <p:cNvPr id="4" name="Picture 3"/>
          <p:cNvPicPr>
            <a:picLocks noChangeAspect="1"/>
          </p:cNvPicPr>
          <p:nvPr/>
        </p:nvPicPr>
        <p:blipFill>
          <a:blip r:embed="rId2"/>
          <a:stretch>
            <a:fillRect/>
          </a:stretch>
        </p:blipFill>
        <p:spPr>
          <a:xfrm>
            <a:off x="4748521" y="3674681"/>
            <a:ext cx="2298391" cy="1993565"/>
          </a:xfrm>
          <a:prstGeom prst="rect">
            <a:avLst/>
          </a:prstGeom>
        </p:spPr>
      </p:pic>
    </p:spTree>
    <p:extLst>
      <p:ext uri="{BB962C8B-B14F-4D97-AF65-F5344CB8AC3E}">
        <p14:creationId xmlns:p14="http://schemas.microsoft.com/office/powerpoint/2010/main" val="2069926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09"/>
            <a:ext cx="8911687" cy="1603935"/>
          </a:xfrm>
        </p:spPr>
        <p:txBody>
          <a:bodyPr>
            <a:normAutofit fontScale="90000"/>
          </a:bodyPr>
          <a:lstStyle/>
          <a:p>
            <a:r>
              <a:rPr lang="en-US" dirty="0">
                <a:solidFill>
                  <a:srgbClr val="FF0000"/>
                </a:solidFill>
              </a:rPr>
              <a:t>TECHNOLOGY</a:t>
            </a:r>
            <a:br>
              <a:rPr lang="en-US" dirty="0">
                <a:solidFill>
                  <a:srgbClr val="FF0000"/>
                </a:solidFill>
              </a:rPr>
            </a:br>
            <a:r>
              <a:rPr lang="en-US" dirty="0">
                <a:solidFill>
                  <a:srgbClr val="FF0000"/>
                </a:solidFill>
              </a:rPr>
              <a:t>Saudi Arabia praised for keeping millions of people connected during Haj.</a:t>
            </a:r>
            <a:r>
              <a:rPr lang="en-US" dirty="0"/>
              <a:t/>
            </a:r>
            <a:br>
              <a:rPr lang="en-US" dirty="0"/>
            </a:br>
            <a:endParaRPr lang="en-US" dirty="0"/>
          </a:p>
        </p:txBody>
      </p:sp>
      <p:sp>
        <p:nvSpPr>
          <p:cNvPr id="3" name="Content Placeholder 2"/>
          <p:cNvSpPr>
            <a:spLocks noGrp="1"/>
          </p:cNvSpPr>
          <p:nvPr>
            <p:ph idx="1"/>
          </p:nvPr>
        </p:nvSpPr>
        <p:spPr>
          <a:xfrm>
            <a:off x="2589212" y="2382592"/>
            <a:ext cx="8915400" cy="3528630"/>
          </a:xfrm>
        </p:spPr>
        <p:txBody>
          <a:bodyPr/>
          <a:lstStyle/>
          <a:p>
            <a:r>
              <a:rPr lang="en-US" dirty="0"/>
              <a:t> </a:t>
            </a:r>
            <a:r>
              <a:rPr lang="en-US" sz="2400" dirty="0"/>
              <a:t>They have worked hard in making sure that people that come in are provided with enough technology. </a:t>
            </a:r>
            <a:endParaRPr lang="en-US" sz="2400" dirty="0" smtClean="0"/>
          </a:p>
          <a:p>
            <a:r>
              <a:rPr lang="en-US" sz="2400" dirty="0" smtClean="0"/>
              <a:t>Each </a:t>
            </a:r>
            <a:r>
              <a:rPr lang="en-US" sz="2400" dirty="0"/>
              <a:t>year, more than two million people come to Saudi Arabia to perform Hajj and a huge work amount is required to ensure reliable connectivity to all of them. </a:t>
            </a:r>
            <a:endParaRPr lang="en-US" sz="2400" dirty="0" smtClean="0"/>
          </a:p>
          <a:p>
            <a:r>
              <a:rPr lang="en-US" sz="2400" dirty="0" smtClean="0"/>
              <a:t>They </a:t>
            </a:r>
            <a:r>
              <a:rPr lang="en-US" sz="2400" dirty="0"/>
              <a:t>not only use their phone's data for instant and text messages but also share videos and photos taken through the Internet.</a:t>
            </a:r>
          </a:p>
        </p:txBody>
      </p:sp>
    </p:spTree>
    <p:extLst>
      <p:ext uri="{BB962C8B-B14F-4D97-AF65-F5344CB8AC3E}">
        <p14:creationId xmlns:p14="http://schemas.microsoft.com/office/powerpoint/2010/main" val="2245342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sz="2000" dirty="0"/>
              <a:t>The one responsible for Internet society strategy development, its infrastructure expansion, emerging economies’ capacities, and access is coffin (Qurashi,2018). </a:t>
            </a:r>
            <a:endParaRPr lang="en-US" sz="2000" dirty="0" smtClean="0"/>
          </a:p>
          <a:p>
            <a:r>
              <a:rPr lang="en-US" sz="2000" dirty="0" smtClean="0"/>
              <a:t>Riyadh </a:t>
            </a:r>
            <a:r>
              <a:rPr lang="en-US" sz="2000" dirty="0"/>
              <a:t>and Coffin's main intention is to create an internet connection with the help of IXP</a:t>
            </a:r>
            <a:r>
              <a:rPr lang="en-US" sz="2000" dirty="0" smtClean="0"/>
              <a:t>.</a:t>
            </a:r>
          </a:p>
          <a:p>
            <a:r>
              <a:rPr lang="en-US" sz="2000" dirty="0" smtClean="0"/>
              <a:t> </a:t>
            </a:r>
            <a:r>
              <a:rPr lang="en-US" sz="2000" dirty="0"/>
              <a:t>They are working to make sure that a more level playing field is available for everyone, the internet is cheaper and faster. Their 2010 </a:t>
            </a:r>
            <a:r>
              <a:rPr lang="en-US" sz="2000" dirty="0" smtClean="0"/>
              <a:t>vision </a:t>
            </a:r>
            <a:r>
              <a:rPr lang="en-US" sz="2000" dirty="0"/>
              <a:t>is to develop a health sector, business and literacy internet connectivity. </a:t>
            </a:r>
          </a:p>
        </p:txBody>
      </p:sp>
    </p:spTree>
    <p:extLst>
      <p:ext uri="{BB962C8B-B14F-4D97-AF65-F5344CB8AC3E}">
        <p14:creationId xmlns:p14="http://schemas.microsoft.com/office/powerpoint/2010/main" val="36338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pic>
        <p:nvPicPr>
          <p:cNvPr id="4" name="Content Placeholder 3"/>
          <p:cNvPicPr>
            <a:picLocks noGrp="1" noChangeAspect="1"/>
          </p:cNvPicPr>
          <p:nvPr>
            <p:ph idx="1"/>
          </p:nvPr>
        </p:nvPicPr>
        <p:blipFill>
          <a:blip r:embed="rId2"/>
          <a:stretch>
            <a:fillRect/>
          </a:stretch>
        </p:blipFill>
        <p:spPr>
          <a:xfrm>
            <a:off x="4754618" y="2745502"/>
            <a:ext cx="4584589" cy="2554445"/>
          </a:xfrm>
          <a:prstGeom prst="rect">
            <a:avLst/>
          </a:prstGeom>
        </p:spPr>
      </p:pic>
    </p:spTree>
    <p:extLst>
      <p:ext uri="{BB962C8B-B14F-4D97-AF65-F5344CB8AC3E}">
        <p14:creationId xmlns:p14="http://schemas.microsoft.com/office/powerpoint/2010/main" val="2731133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References</a:t>
            </a:r>
          </a:p>
        </p:txBody>
      </p:sp>
      <p:sp>
        <p:nvSpPr>
          <p:cNvPr id="3" name="Content Placeholder 2"/>
          <p:cNvSpPr>
            <a:spLocks noGrp="1"/>
          </p:cNvSpPr>
          <p:nvPr>
            <p:ph idx="1"/>
          </p:nvPr>
        </p:nvSpPr>
        <p:spPr/>
        <p:txBody>
          <a:bodyPr>
            <a:normAutofit fontScale="92500" lnSpcReduction="20000"/>
          </a:bodyPr>
          <a:lstStyle/>
          <a:p>
            <a:r>
              <a:rPr lang="en-US" dirty="0" err="1"/>
              <a:t>Abdelshafie</a:t>
            </a:r>
            <a:r>
              <a:rPr lang="en-US" dirty="0"/>
              <a:t>, A. G. M. (2014). Trends and practices of e-waste management through reverse logistics-a case study: Samsung Electronics Company (Master's thesis, </a:t>
            </a:r>
            <a:r>
              <a:rPr lang="en-US" dirty="0" err="1"/>
              <a:t>Høgskolen</a:t>
            </a:r>
            <a:r>
              <a:rPr lang="en-US" dirty="0"/>
              <a:t> I </a:t>
            </a:r>
            <a:r>
              <a:rPr lang="en-US" dirty="0" err="1"/>
              <a:t>Molde-Vitenskapelig</a:t>
            </a:r>
            <a:r>
              <a:rPr lang="en-US" dirty="0"/>
              <a:t> </a:t>
            </a:r>
            <a:r>
              <a:rPr lang="en-US" dirty="0" err="1"/>
              <a:t>høgskole</a:t>
            </a:r>
            <a:r>
              <a:rPr lang="en-US" dirty="0"/>
              <a:t> I </a:t>
            </a:r>
            <a:r>
              <a:rPr lang="en-US" dirty="0" err="1"/>
              <a:t>Logistik</a:t>
            </a:r>
            <a:r>
              <a:rPr lang="en-US" dirty="0"/>
              <a:t>).</a:t>
            </a:r>
          </a:p>
          <a:p>
            <a:r>
              <a:rPr lang="en-US" dirty="0" err="1"/>
              <a:t>Alkhamisi</a:t>
            </a:r>
            <a:r>
              <a:rPr lang="en-US" dirty="0"/>
              <a:t>, A. O., Arabia, S., &amp; </a:t>
            </a:r>
            <a:r>
              <a:rPr lang="en-US" dirty="0" err="1"/>
              <a:t>Monowar</a:t>
            </a:r>
            <a:r>
              <a:rPr lang="en-US" dirty="0"/>
              <a:t>, M. M. (2013). Rise of augmented reality: Current and future application areas. International journal of internet and distributed systems, 1(04), 25.</a:t>
            </a:r>
          </a:p>
          <a:p>
            <a:r>
              <a:rPr lang="en-US" dirty="0" err="1"/>
              <a:t>Meddour</a:t>
            </a:r>
            <a:r>
              <a:rPr lang="en-US" dirty="0"/>
              <a:t>, D. E., Rasheed, T., &amp; </a:t>
            </a:r>
            <a:r>
              <a:rPr lang="en-US" dirty="0" err="1"/>
              <a:t>Gourhant</a:t>
            </a:r>
            <a:r>
              <a:rPr lang="en-US" dirty="0"/>
              <a:t>, Y. (2011). On the role of infrastructure sharing for mobile network operators in emerging markets. Computer Networks, 55(7), 1576-1591.</a:t>
            </a:r>
          </a:p>
          <a:p>
            <a:r>
              <a:rPr lang="en-US" dirty="0" err="1"/>
              <a:t>Qurashi</a:t>
            </a:r>
            <a:r>
              <a:rPr lang="en-US" dirty="0"/>
              <a:t>, J., &amp; </a:t>
            </a:r>
            <a:r>
              <a:rPr lang="en-US" dirty="0" err="1"/>
              <a:t>Sharpley</a:t>
            </a:r>
            <a:r>
              <a:rPr lang="en-US" dirty="0"/>
              <a:t>, R. A. (2018). The impact of SMART media technologies (SMT) on the spiritual experience of hajj pilgrims. International Journal of Religious Tourism and Pilgrimage, 6(3), 6.</a:t>
            </a:r>
          </a:p>
          <a:p>
            <a:r>
              <a:rPr lang="en-US" dirty="0" err="1"/>
              <a:t>Simsim</a:t>
            </a:r>
            <a:r>
              <a:rPr lang="en-US" dirty="0"/>
              <a:t>, M. T. (2011). Internet usage and user preferences in Saudi Arabia. </a:t>
            </a:r>
            <a:r>
              <a:rPr lang="en-US"/>
              <a:t>Journal of King Saud University-Engineering Sciences, 23(2), 101-107.</a:t>
            </a:r>
          </a:p>
          <a:p>
            <a:endParaRPr lang="en-US" dirty="0"/>
          </a:p>
        </p:txBody>
      </p:sp>
    </p:spTree>
    <p:extLst>
      <p:ext uri="{BB962C8B-B14F-4D97-AF65-F5344CB8AC3E}">
        <p14:creationId xmlns:p14="http://schemas.microsoft.com/office/powerpoint/2010/main" val="418962003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22</TotalTime>
  <Words>1179</Words>
  <Application>Microsoft Office PowerPoint</Application>
  <PresentationFormat>Widescreen</PresentationFormat>
  <Paragraphs>61</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Century Gothic</vt:lpstr>
      <vt:lpstr>Wingdings 3</vt:lpstr>
      <vt:lpstr>Wisp</vt:lpstr>
      <vt:lpstr>Communications and Information Technology Communication in Saudi Arabia</vt:lpstr>
      <vt:lpstr>Saudi Arabia: Communications and Information Technology Communication</vt:lpstr>
      <vt:lpstr>Cont.…</vt:lpstr>
      <vt:lpstr>Cont.…</vt:lpstr>
      <vt:lpstr>E-COMMERCE CITC in Saudi adds more New apps to the delivery approved apps list. </vt:lpstr>
      <vt:lpstr>Cont.…</vt:lpstr>
      <vt:lpstr>Cont.…</vt:lpstr>
      <vt:lpstr>Foreign operators in Saudi Arabia to be granted with New Network licenses</vt:lpstr>
      <vt:lpstr>Cont.…</vt:lpstr>
      <vt:lpstr>Conti…</vt:lpstr>
      <vt:lpstr>TELECOMMUNICATIONS CITC in Saudi Arabia calls for applications to issue the foreign mobile virtual network operators with licenses. </vt:lpstr>
      <vt:lpstr>Cont.…</vt:lpstr>
      <vt:lpstr>Saudi MCIT, Nokia ink deal to set up a global software development unit </vt:lpstr>
      <vt:lpstr>Conti…</vt:lpstr>
      <vt:lpstr>TECHNOLOGY Saudi Arabia praised for keeping millions of people connected during Haj. </vt:lpstr>
      <vt:lpstr>Cont.…</vt:lpstr>
      <vt:lpstr>Cont.…</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Communications and Information Technology Communication in Saudi Arabia</dc:title>
  <dc:creator>Windows User</dc:creator>
  <cp:lastModifiedBy>Windows User</cp:lastModifiedBy>
  <cp:revision>3</cp:revision>
  <dcterms:created xsi:type="dcterms:W3CDTF">2020-04-12T19:10:00Z</dcterms:created>
  <dcterms:modified xsi:type="dcterms:W3CDTF">2020-04-12T19:32:52Z</dcterms:modified>
</cp:coreProperties>
</file>